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31"/>
  </p:notesMasterIdLst>
  <p:sldIdLst>
    <p:sldId id="256" r:id="rId2"/>
    <p:sldId id="282" r:id="rId3"/>
    <p:sldId id="257" r:id="rId4"/>
    <p:sldId id="259" r:id="rId5"/>
    <p:sldId id="271" r:id="rId6"/>
    <p:sldId id="280" r:id="rId7"/>
    <p:sldId id="258" r:id="rId8"/>
    <p:sldId id="260" r:id="rId9"/>
    <p:sldId id="261" r:id="rId10"/>
    <p:sldId id="262" r:id="rId11"/>
    <p:sldId id="263" r:id="rId12"/>
    <p:sldId id="28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2" r:id="rId21"/>
    <p:sldId id="273" r:id="rId22"/>
    <p:sldId id="274" r:id="rId23"/>
    <p:sldId id="275" r:id="rId24"/>
    <p:sldId id="284" r:id="rId25"/>
    <p:sldId id="276" r:id="rId26"/>
    <p:sldId id="288" r:id="rId27"/>
    <p:sldId id="289" r:id="rId28"/>
    <p:sldId id="285" r:id="rId29"/>
    <p:sldId id="290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CB4365A2-B190-42A7-82F5-7E6524838489}">
          <p14:sldIdLst>
            <p14:sldId id="256"/>
            <p14:sldId id="282"/>
            <p14:sldId id="257"/>
            <p14:sldId id="259"/>
            <p14:sldId id="280"/>
            <p14:sldId id="258"/>
            <p14:sldId id="260"/>
            <p14:sldId id="261"/>
            <p14:sldId id="262"/>
            <p14:sldId id="263"/>
            <p14:sldId id="28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84"/>
            <p14:sldId id="276"/>
            <p14:sldId id="288"/>
            <p14:sldId id="289"/>
            <p14:sldId id="278"/>
          </p14:sldIdLst>
        </p14:section>
        <p14:section name="Untitled Section" id="{D0D25FEC-1A02-49C2-ACC0-A97E0AE058AC}">
          <p14:sldIdLst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2606" autoAdjust="0"/>
    <p:restoredTop sz="94656" autoAdjust="0"/>
  </p:normalViewPr>
  <p:slideViewPr>
    <p:cSldViewPr>
      <p:cViewPr varScale="1">
        <p:scale>
          <a:sx n="75" d="100"/>
          <a:sy n="75" d="100"/>
        </p:scale>
        <p:origin x="-6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F5B08-54D5-4DFE-A20D-BFB5735F825B}" type="datetimeFigureOut">
              <a:rPr lang="en-US" smtClean="0"/>
              <a:pPr/>
              <a:t>3/26/2011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BDA3A-01B3-4382-B2DD-5955922FFA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345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3254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Inservice</a:t>
            </a:r>
            <a:r>
              <a:rPr lang="en-US" dirty="0" smtClean="0"/>
              <a:t>:  Teach faculty</a:t>
            </a:r>
            <a:r>
              <a:rPr lang="en-US" baseline="0" dirty="0" smtClean="0"/>
              <a:t> how to use the new interface.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Sharing</a:t>
            </a:r>
            <a:r>
              <a:rPr lang="en-US" baseline="0" dirty="0" smtClean="0"/>
              <a:t> new books in content areas don’t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7388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MARI:  Problems doesn’t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077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Friday a month, male faculty meet with male students for free doughnuts and a fun discussion on anything they have been reading, whether it's a book or a newspaper or magazine article.  Usually, the discussion centers on a moral or principle gained from what the students have read.  With T-shirts, </a:t>
            </a:r>
            <a:r>
              <a:rPr lang="en-US" dirty="0" err="1" smtClean="0"/>
              <a:t>Jamba</a:t>
            </a:r>
            <a:r>
              <a:rPr lang="en-US" dirty="0" smtClean="0"/>
              <a:t> Juices, and other prizes as additional motivators, the attendance is consistently building.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pages from to</a:t>
            </a:r>
            <a:r>
              <a:rPr lang="en-US" baseline="0" dirty="0" smtClean="0"/>
              <a:t> website of faculty orientation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9155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music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3901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pics</a:t>
            </a:r>
            <a:r>
              <a:rPr lang="en-US" baseline="0" dirty="0" smtClean="0"/>
              <a:t> from B&amp;B and B&amp;C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1726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BDA3A-01B3-4382-B2DD-5955922FFADF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16077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7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8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eaLnBrk="1" hangingPunct="1"/>
              <a:endParaRPr lang="en-US"/>
            </a:p>
          </p:txBody>
        </p:sp>
        <p:sp>
          <p:nvSpPr>
            <p:cNvPr id="16078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eaLnBrk="1" hangingPunct="1"/>
              <a:endParaRPr lang="en-US"/>
            </a:p>
          </p:txBody>
        </p:sp>
        <p:sp>
          <p:nvSpPr>
            <p:cNvPr id="16078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8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8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9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16079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79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80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80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80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/>
            </a:p>
          </p:txBody>
        </p:sp>
        <p:sp>
          <p:nvSpPr>
            <p:cNvPr id="16080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0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1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2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3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4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5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6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7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8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89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0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1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2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3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4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5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6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7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98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098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098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60988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0989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0990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814DC9-E9C7-470D-9ADD-3640D046FC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4A7772-BF7D-415C-8448-B19F3EB6EB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6ED963-C3C6-4E38-A43A-84331FD17C7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CD9494-86F7-45E5-9DF1-F913BC06044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406CBA-0E44-4D3C-A325-E91D7AB631F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52F479-2D32-4F34-AFD4-AAAAB603E62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F376173-C981-4C46-A420-026A665053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0BA9DE-C5A9-48CC-9BC2-73DB6802DD2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FDC96A-6346-4D8D-9B78-78EDB50F79C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8F089E8-323E-4416-BC89-7F7CFA40A0B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9F9B03-BAF0-4E85-9A74-B423A2310BC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5974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4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4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5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6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eaLnBrk="1" hangingPunct="1"/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77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8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9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0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1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2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3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4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5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6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7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8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89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0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1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2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3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4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5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6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96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996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0FDC347-60B5-42E3-9EA7-C686C55BD58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9964" name="Rectangle 22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159965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159966" name="Rectangle 2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9969" name="Rectangle 22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oollibraryjournal.com/article/CA6620835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hmsmc.weebly.com/brown-bags-and-books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lbionmiddleschoollibrary.wikispaces.com/New+Books+in+the+Library" TargetMode="External"/><Relationship Id="rId7" Type="http://schemas.openxmlformats.org/officeDocument/2006/relationships/image" Target="../media/image30.png"/><Relationship Id="rId2" Type="http://schemas.openxmlformats.org/officeDocument/2006/relationships/hyperlink" Target="http://animoto.com/play/nplGqpQMrBc72xMafzAg2Q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rarypresentations.wikispaces.com/UCET+2011" TargetMode="External"/><Relationship Id="rId5" Type="http://schemas.openxmlformats.org/officeDocument/2006/relationships/hyperlink" Target="http://albionmiddleschoollibrary.wikispaces.com/Book+Lists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television.com/archive.php?type=archive&amp;show=10-01-10&amp;key=6a34fe9b61a277bb9ac1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4.png"/><Relationship Id="rId2" Type="http://schemas.openxmlformats.org/officeDocument/2006/relationships/hyperlink" Target="http://blog.weber.k12.ut.us/whslibrar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bionmiddle.canyonsdistrict.org/index.php/media-center" TargetMode="External"/><Relationship Id="rId5" Type="http://schemas.openxmlformats.org/officeDocument/2006/relationships/hyperlink" Target="http://www.facebook.com/pages/Weber-High-School-Library/151875871540266" TargetMode="External"/><Relationship Id="rId4" Type="http://schemas.openxmlformats.org/officeDocument/2006/relationships/hyperlink" Target="http://albionmiddleschoollibrary.wikispaces.com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rib.com/sltrib/opinion/51182841-82/libraries-money-research-schools.html.csp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albionmiddleschoollibrary.wikispaces.com/Utah+Glog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hyperlink" Target="http://albionmiddleschoollibrary.wikispaces.com/Google+Forms--Instructions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eberhighlibrary.pbworks.com/w/page/38209390/New-Teacher-Orientatio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ites.google.com/site/canyonsnewteacherorientatio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sites.google.com/site/mtjordanmemoryproject/hom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albionmiddleschoollibrary.wikispaces.com/Website+Evaluation--ABCs" TargetMode="External"/><Relationship Id="rId7" Type="http://schemas.openxmlformats.org/officeDocument/2006/relationships/hyperlink" Target="http://205.122.40.55:8000/?config=704#bookrive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seemore.com/WEBERSD/school.asp?SchoolType=1&amp;sID=40" TargetMode="External"/><Relationship Id="rId5" Type="http://schemas.openxmlformats.org/officeDocument/2006/relationships/hyperlink" Target="http://unionmedia.weebly.com/" TargetMode="External"/><Relationship Id="rId4" Type="http://schemas.openxmlformats.org/officeDocument/2006/relationships/hyperlink" Target="http://destiny.canyonsdistrict.org/cataloging/servlet/handlecategorysearchresultsform.do?categoryID=9197&amp;categoryDescription=Renaissance&amp;collectionType=0&amp;page=0&amp;collectionType=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csdlibrary.wikispaces.com/ELA+Common+Core" TargetMode="External"/><Relationship Id="rId4" Type="http://schemas.openxmlformats.org/officeDocument/2006/relationships/hyperlink" Target="http://ia.usu.edu/viewproject.php?project=ia:11706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://205.122.40.55:8000/?config=704#bookriver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://albionmiddleschoollibrary.wikispaces.com/Child+Labor+Photo+Analysis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hyperlink" Target="file:///C:\Users\jchristensen\Dropbox\UELMA%202011\slide26.x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hyperlink" Target="http://blog.weber.k12.ut.us/whslibrary/2011/02/07/book-club-picture-the-dead-skype-event-february-14th/" TargetMode="External"/><Relationship Id="rId4" Type="http://schemas.openxmlformats.org/officeDocument/2006/relationships/hyperlink" Target="http://my.uen.org/myuen/57753/1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sjensenbookreviews.blogspot.com/" TargetMode="External"/><Relationship Id="rId2" Type="http://schemas.openxmlformats.org/officeDocument/2006/relationships/hyperlink" Target="https://spreadsheets.google.com/viewform?hl=en&amp;formkey=dG4tbFhnRklsMTl3OUhuR2NsWTVqOGc6MQ#gid=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Is Your School Library a Pebble or a Boulder?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143000"/>
          </a:xfrm>
        </p:spPr>
        <p:txBody>
          <a:bodyPr/>
          <a:lstStyle/>
          <a:p>
            <a:r>
              <a:rPr lang="en-US" sz="2400" dirty="0" smtClean="0"/>
              <a:t>Making your Library "Rock" Through Publicity and Advocacy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31326" y="5471160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Joanne F. Christensen</a:t>
            </a:r>
          </a:p>
          <a:p>
            <a:pPr algn="ctr"/>
            <a:r>
              <a:rPr lang="en-US" sz="1400" dirty="0" smtClean="0"/>
              <a:t>Marianne F. Bates</a:t>
            </a:r>
          </a:p>
          <a:p>
            <a:pPr algn="ctr"/>
            <a:r>
              <a:rPr lang="en-US" sz="1400" dirty="0" smtClean="0"/>
              <a:t>UELMA 2011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1524000" cy="1524000"/>
          </a:xfrm>
          <a:prstGeom prst="rect">
            <a:avLst/>
          </a:prstGeom>
          <a:noFill/>
          <a:ln w="12708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876800"/>
            <a:ext cx="2260600" cy="1695450"/>
          </a:xfrm>
          <a:prstGeom prst="rect">
            <a:avLst/>
          </a:prstGeom>
          <a:noFill/>
          <a:ln w="12708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Bookmarks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601" b="16370"/>
          <a:stretch/>
        </p:blipFill>
        <p:spPr>
          <a:xfrm>
            <a:off x="281749" y="1600200"/>
            <a:ext cx="5562600" cy="2087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6" t="8646" r="23140" b="23455"/>
          <a:stretch/>
        </p:blipFill>
        <p:spPr bwMode="auto">
          <a:xfrm>
            <a:off x="5715000" y="4191000"/>
            <a:ext cx="3058246" cy="232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2600" y="39624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Highsmith</a:t>
            </a:r>
            <a:r>
              <a:rPr lang="en-US" dirty="0" smtClean="0"/>
              <a:t> Bookmarks</a:t>
            </a:r>
          </a:p>
          <a:p>
            <a:pPr algn="ctr"/>
            <a:r>
              <a:rPr lang="en-US" dirty="0" smtClean="0"/>
              <a:t>Scented Bookmarks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59436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Bookmarks Designed by Deb </a:t>
            </a:r>
            <a:r>
              <a:rPr lang="en-US" dirty="0" err="1"/>
              <a:t>Herget</a:t>
            </a:r>
            <a:r>
              <a:rPr lang="en-US" dirty="0"/>
              <a:t> </a:t>
            </a:r>
            <a:endParaRPr lang="en-US" dirty="0" smtClean="0"/>
          </a:p>
          <a:p>
            <a:pPr algn="ctr"/>
            <a:r>
              <a:rPr lang="en-US" dirty="0" err="1" smtClean="0"/>
              <a:t>Herriman</a:t>
            </a:r>
            <a:r>
              <a:rPr lang="en-US" dirty="0" smtClean="0"/>
              <a:t> High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Real Men Read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Bonneville High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Book club for male students and faculty</a:t>
            </a:r>
          </a:p>
          <a:p>
            <a:r>
              <a:rPr lang="en-US" dirty="0">
                <a:solidFill>
                  <a:srgbClr val="FFFFFF"/>
                </a:solidFill>
              </a:rPr>
              <a:t>T-Shirts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Refreshments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Held early in the morning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4572000"/>
            <a:ext cx="85344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Preston </a:t>
            </a:r>
            <a:r>
              <a:rPr lang="en-US" sz="2400" dirty="0"/>
              <a:t>Warren, an English teacher, said, </a:t>
            </a:r>
            <a:r>
              <a:rPr lang="en-US" sz="2400" i="1" dirty="0"/>
              <a:t>"It's good for the students to see that reading continues on throughout your life.”</a:t>
            </a:r>
            <a:r>
              <a:rPr lang="en-US" sz="2400" dirty="0"/>
              <a:t>  The girls were also asking for a club, so the Laker Book Club was begun</a:t>
            </a:r>
            <a:r>
              <a:rPr lang="en-US" sz="2400" dirty="0" smtClean="0"/>
              <a:t>. 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               </a:t>
            </a:r>
            <a:r>
              <a:rPr lang="en-US" sz="2000" dirty="0" smtClean="0"/>
              <a:t>--Rosette’ </a:t>
            </a:r>
            <a:r>
              <a:rPr lang="en-US" sz="2000" dirty="0" err="1" smtClean="0"/>
              <a:t>Acord</a:t>
            </a:r>
            <a:r>
              <a:rPr lang="en-US" sz="2000" dirty="0" smtClean="0"/>
              <a:t> , 2010 UELMA  LM Teacher of the Year</a:t>
            </a:r>
            <a:endParaRPr lang="en-US" sz="2000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438400"/>
            <a:ext cx="1649661" cy="16430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Clubs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8700"/>
          </a:xfrm>
        </p:spPr>
        <p:txBody>
          <a:bodyPr/>
          <a:lstStyle/>
          <a:p>
            <a:r>
              <a:rPr lang="en-US" dirty="0" smtClean="0"/>
              <a:t>Read same book</a:t>
            </a:r>
          </a:p>
          <a:p>
            <a:r>
              <a:rPr lang="en-US" dirty="0" smtClean="0"/>
              <a:t>Read same genre</a:t>
            </a:r>
          </a:p>
          <a:p>
            <a:r>
              <a:rPr lang="en-US" dirty="0" smtClean="0">
                <a:hlinkClick r:id="rId2"/>
              </a:rPr>
              <a:t>Book</a:t>
            </a:r>
            <a:r>
              <a:rPr lang="en-US" dirty="0" smtClean="0"/>
              <a:t> Chats</a:t>
            </a:r>
          </a:p>
          <a:p>
            <a:r>
              <a:rPr lang="en-US" dirty="0" smtClean="0"/>
              <a:t>Invite outside guest</a:t>
            </a:r>
          </a:p>
          <a:p>
            <a:r>
              <a:rPr lang="en-US" dirty="0" smtClean="0"/>
              <a:t>Skype or invite an author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33900"/>
            <a:ext cx="2895600" cy="2171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630" t="14067" r="20548" b="4740"/>
          <a:stretch/>
        </p:blipFill>
        <p:spPr bwMode="auto">
          <a:xfrm>
            <a:off x="5811730" y="3224011"/>
            <a:ext cx="3140762" cy="3161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83" y="1013138"/>
            <a:ext cx="2270209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2621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Newsletter Articles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arrivals in the library</a:t>
            </a:r>
          </a:p>
          <a:p>
            <a:r>
              <a:rPr lang="en-US" dirty="0" smtClean="0"/>
              <a:t>Announcements</a:t>
            </a:r>
          </a:p>
          <a:p>
            <a:r>
              <a:rPr lang="en-US" dirty="0" smtClean="0"/>
              <a:t>Policies and procedures</a:t>
            </a:r>
          </a:p>
          <a:p>
            <a:r>
              <a:rPr lang="en-US" dirty="0" smtClean="0"/>
              <a:t>Research tips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5288" t="23162" r="14702" b="8076"/>
          <a:stretch>
            <a:fillRect/>
          </a:stretch>
        </p:blipFill>
        <p:spPr bwMode="auto">
          <a:xfrm rot="674992">
            <a:off x="5200995" y="2605497"/>
            <a:ext cx="3482657" cy="2104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6933" t="10084" r="5882" b="4202"/>
          <a:stretch>
            <a:fillRect/>
          </a:stretch>
        </p:blipFill>
        <p:spPr bwMode="auto">
          <a:xfrm>
            <a:off x="2514600" y="4495800"/>
            <a:ext cx="3276600" cy="2013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Animoto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3"/>
              </a:rPr>
              <a:t>Picture Trail</a:t>
            </a:r>
            <a:endParaRPr lang="en-US" dirty="0" smtClean="0"/>
          </a:p>
          <a:p>
            <a:endParaRPr lang="en-US" dirty="0"/>
          </a:p>
          <a:p>
            <a:pPr>
              <a:spcBef>
                <a:spcPts val="638"/>
              </a:spcBef>
              <a:buSzPct val="111000"/>
              <a:buBlip>
                <a:blip r:embed="rId4"/>
              </a:buBlip>
            </a:pPr>
            <a:r>
              <a:rPr lang="en-US" dirty="0" err="1">
                <a:solidFill>
                  <a:srgbClr val="FFFFFF"/>
                </a:solidFill>
                <a:hlinkClick r:id="rId5"/>
              </a:rPr>
              <a:t>Glogster</a:t>
            </a:r>
            <a:endParaRPr lang="en-US" dirty="0">
              <a:solidFill>
                <a:srgbClr val="FFFFFF"/>
              </a:solidFill>
              <a:hlinkClick r:id="rId5"/>
            </a:endParaRPr>
          </a:p>
          <a:p>
            <a:endParaRPr lang="en-US" dirty="0"/>
          </a:p>
          <a:p>
            <a:r>
              <a:rPr lang="en-US" dirty="0" smtClean="0"/>
              <a:t>Want more info?  Check out our </a:t>
            </a:r>
            <a:r>
              <a:rPr lang="en-US" dirty="0">
                <a:solidFill>
                  <a:srgbClr val="FFFFFF"/>
                </a:solidFill>
                <a:hlinkClick r:id="rId6"/>
              </a:rPr>
              <a:t>UCET presentation!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15" t="41463" r="42417" b="14634"/>
          <a:stretch>
            <a:fillRect/>
          </a:stretch>
        </p:blipFill>
        <p:spPr bwMode="auto">
          <a:xfrm>
            <a:off x="4876800" y="1447800"/>
            <a:ext cx="3048000" cy="3401743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Website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" y="1600200"/>
            <a:ext cx="7254240" cy="45339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 bwMode="auto">
          <a:xfrm flipH="1">
            <a:off x="6934200" y="4425387"/>
            <a:ext cx="768096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TV &amp; Newspaper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38"/>
              </a:spcBef>
              <a:buSzPct val="111000"/>
              <a:buBlip>
                <a:blip r:embed="rId2"/>
              </a:buBlip>
            </a:pPr>
            <a:r>
              <a:rPr lang="en-US" dirty="0">
                <a:solidFill>
                  <a:srgbClr val="FFFFFF"/>
                </a:solidFill>
                <a:hlinkClick r:id="rId3"/>
              </a:rPr>
              <a:t>Warrior News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/>
              <a:t>Newspaper Articles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Lunch Hour Broadcasts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09" r="12063" b="22491"/>
          <a:stretch/>
        </p:blipFill>
        <p:spPr>
          <a:xfrm>
            <a:off x="1447800" y="4594633"/>
            <a:ext cx="2819400" cy="2278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714240"/>
            <a:ext cx="3877492" cy="3940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Blog</a:t>
            </a:r>
            <a:endParaRPr lang="en-US" dirty="0" smtClean="0"/>
          </a:p>
          <a:p>
            <a:endParaRPr lang="en-US" dirty="0"/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  <a:hlinkClick r:id="rId4"/>
              </a:rPr>
              <a:t>Wiki</a:t>
            </a:r>
          </a:p>
          <a:p>
            <a:endParaRPr lang="en-US" dirty="0"/>
          </a:p>
          <a:p>
            <a:r>
              <a:rPr lang="en-US" dirty="0" err="1" smtClean="0">
                <a:hlinkClick r:id="rId5"/>
              </a:rPr>
              <a:t>Facebook</a:t>
            </a:r>
            <a:endParaRPr lang="en-US" dirty="0" smtClean="0"/>
          </a:p>
          <a:p>
            <a:endParaRPr lang="en-US" dirty="0"/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  <a:hlinkClick r:id="rId6"/>
              </a:rPr>
              <a:t>Twitter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32482"/>
            <a:ext cx="5257800" cy="3706318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Announcements from Your Phone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71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Instant  hold arrivals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Book club announcements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Book Fair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78500" y="2984501"/>
            <a:ext cx="314960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9487">
            <a:off x="3500585" y="4318963"/>
            <a:ext cx="1706878" cy="227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Club Rush Week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Poster</a:t>
            </a:r>
          </a:p>
          <a:p>
            <a:endParaRPr lang="en-US" dirty="0"/>
          </a:p>
          <a:p>
            <a:r>
              <a:rPr lang="en-US" dirty="0" smtClean="0"/>
              <a:t>Book marks</a:t>
            </a:r>
          </a:p>
          <a:p>
            <a:endParaRPr lang="en-US" dirty="0"/>
          </a:p>
          <a:p>
            <a:r>
              <a:rPr lang="en-US" dirty="0" smtClean="0"/>
              <a:t>Sign up sheet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371600"/>
            <a:ext cx="3181350" cy="424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328" r="57061" b="17030"/>
          <a:stretch/>
        </p:blipFill>
        <p:spPr>
          <a:xfrm>
            <a:off x="457200" y="4876800"/>
            <a:ext cx="2086892" cy="1736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33900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   “Less help? Less money? Less resources? So what do we do about it? Look to each other - to network, share, talk, advocate. No one tells our stories better than we do. </a:t>
            </a:r>
          </a:p>
          <a:p>
            <a:pPr>
              <a:buNone/>
            </a:pPr>
            <a:r>
              <a:rPr lang="en-US" sz="2800" dirty="0" smtClean="0"/>
              <a:t>   “Let’s get out of our comfort zones and do more with less. We can still make library memories</a:t>
            </a:r>
          </a:p>
          <a:p>
            <a:pPr>
              <a:buNone/>
            </a:pPr>
            <a:r>
              <a:rPr lang="en-US" sz="2800" dirty="0" smtClean="0"/>
              <a:t>    that will last a lifetime and teach our kids that librarians do care about them and are always around to help. </a:t>
            </a:r>
            <a:r>
              <a:rPr lang="en-US" sz="2800" smtClean="0"/>
              <a:t>Because </a:t>
            </a:r>
            <a:r>
              <a:rPr lang="en-US" sz="2800" dirty="0" smtClean="0"/>
              <a:t>we DO make a difference.”      --</a:t>
            </a:r>
            <a:r>
              <a:rPr lang="en-US" sz="2800" dirty="0" err="1" smtClean="0"/>
              <a:t>Lanell</a:t>
            </a:r>
            <a:r>
              <a:rPr lang="en-US" sz="2800" dirty="0" smtClean="0"/>
              <a:t> </a:t>
            </a:r>
            <a:r>
              <a:rPr lang="en-US" sz="2800" dirty="0" err="1" smtClean="0"/>
              <a:t>Rabner</a:t>
            </a:r>
            <a:endParaRPr lang="en-US" sz="2800" dirty="0"/>
          </a:p>
        </p:txBody>
      </p:sp>
      <p:pic>
        <p:nvPicPr>
          <p:cNvPr id="4" name="Picture 3" descr="Books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9243" y="5257800"/>
            <a:ext cx="1374757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Books 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524000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5223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 and Letters to 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1313">
              <a:spcBef>
                <a:spcPts val="638"/>
              </a:spcBef>
              <a:buSzPct val="11100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/>
              <a:t>Research </a:t>
            </a:r>
            <a:endParaRPr lang="en-US" dirty="0" smtClean="0"/>
          </a:p>
          <a:p>
            <a:pPr marL="1587" indent="0">
              <a:spcBef>
                <a:spcPts val="638"/>
              </a:spcBef>
              <a:buSzPct val="11100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dirty="0"/>
          </a:p>
          <a:p>
            <a:pPr indent="-341313">
              <a:spcBef>
                <a:spcPts val="638"/>
              </a:spcBef>
              <a:buSzPct val="11100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/>
              <a:t>Library Activities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0"/>
            <a:ext cx="4038600" cy="307975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Legislators</a:t>
            </a:r>
          </a:p>
          <a:p>
            <a:pPr>
              <a:buNone/>
            </a:pPr>
            <a:endParaRPr lang="en-US" sz="2000" dirty="0"/>
          </a:p>
          <a:p>
            <a:r>
              <a:rPr lang="en-US" dirty="0" smtClean="0"/>
              <a:t>Governor</a:t>
            </a:r>
          </a:p>
          <a:p>
            <a:pPr>
              <a:buNone/>
            </a:pPr>
            <a:endParaRPr lang="en-US" sz="2000" dirty="0"/>
          </a:p>
          <a:p>
            <a:pPr indent="-341313">
              <a:spcBef>
                <a:spcPts val="638"/>
              </a:spcBef>
              <a:buSzPct val="11100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>
                <a:hlinkClick r:id="rId3"/>
              </a:rPr>
              <a:t>Newspapers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5105400"/>
          </a:xfrm>
        </p:spPr>
        <p:txBody>
          <a:bodyPr/>
          <a:lstStyle/>
          <a:p>
            <a:pPr>
              <a:buNone/>
            </a:pPr>
            <a:r>
              <a:rPr lang="en-US" sz="2200" dirty="0" smtClean="0"/>
              <a:t>   “I taught English early in my [26 year] career and U.S. History and U.S. Government and Citizenship for most of my career, and I could not have done so without the media centers, and the individuals who managed them and taught library-media skills.  Thanks for everything you do for the children in your school and for the teachers who teach them.”</a:t>
            </a:r>
          </a:p>
          <a:p>
            <a:r>
              <a:rPr lang="en-US" sz="2200" dirty="0" smtClean="0"/>
              <a:t>          --Rep. Joel Briscoe</a:t>
            </a:r>
          </a:p>
          <a:p>
            <a:pPr>
              <a:buNone/>
            </a:pPr>
            <a:r>
              <a:rPr lang="en-US" sz="2200" dirty="0" smtClean="0"/>
              <a:t>                 </a:t>
            </a:r>
            <a:r>
              <a:rPr lang="en-US" sz="1600" dirty="0" smtClean="0"/>
              <a:t>(response to email from MFB)</a:t>
            </a:r>
            <a:endParaRPr lang="en-US" sz="1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43400"/>
            <a:ext cx="3657600" cy="8382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64" b="55801"/>
          <a:stretch>
            <a:fillRect/>
          </a:stretch>
        </p:blipFill>
        <p:spPr bwMode="auto">
          <a:xfrm>
            <a:off x="1905000" y="5715000"/>
            <a:ext cx="2895600" cy="8382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&amp; Sharing </a:t>
            </a:r>
            <a:br>
              <a:rPr lang="en-US" dirty="0" smtClean="0"/>
            </a:br>
            <a:r>
              <a:rPr lang="en-US" dirty="0" smtClean="0"/>
              <a:t>Technology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hlink"/>
              </a:buClr>
              <a:buSzTx/>
              <a:buBlip>
                <a:blip r:embed="rId2"/>
              </a:buBlip>
            </a:pPr>
            <a:endParaRPr lang="en-US" dirty="0" smtClean="0"/>
          </a:p>
          <a:p>
            <a:pPr marL="342900" lvl="1" indent="-342900">
              <a:buClr>
                <a:schemeClr val="hlink"/>
              </a:buClr>
              <a:buSzTx/>
              <a:buBlip>
                <a:blip r:embed="rId2"/>
              </a:buBlip>
            </a:pPr>
            <a:r>
              <a:rPr lang="en-US" dirty="0" smtClean="0"/>
              <a:t>Emails to teachers (individual or mass)</a:t>
            </a:r>
          </a:p>
          <a:p>
            <a:endParaRPr lang="en-US" dirty="0" smtClean="0"/>
          </a:p>
          <a:p>
            <a:pPr marL="342900" lvl="1" indent="-342900">
              <a:buClr>
                <a:schemeClr val="hlink"/>
              </a:buClr>
              <a:buSzTx/>
              <a:buBlip>
                <a:blip r:embed="rId2"/>
              </a:buBlip>
            </a:pPr>
            <a:r>
              <a:rPr lang="en-US" dirty="0">
                <a:solidFill>
                  <a:srgbClr val="FFFFFF"/>
                </a:solidFill>
                <a:hlinkClick r:id="rId3"/>
              </a:rPr>
              <a:t>One-to-one </a:t>
            </a:r>
            <a:r>
              <a:rPr lang="en-US" dirty="0" smtClean="0">
                <a:solidFill>
                  <a:srgbClr val="FFFFFF"/>
                </a:solidFill>
                <a:hlinkClick r:id="rId3"/>
              </a:rPr>
              <a:t>mentoring</a:t>
            </a:r>
            <a:endParaRPr lang="en-US" dirty="0" smtClean="0">
              <a:solidFill>
                <a:srgbClr val="FFFFFF"/>
              </a:solidFill>
            </a:endParaRPr>
          </a:p>
          <a:p>
            <a:pPr marL="0" lvl="1" indent="0">
              <a:buClr>
                <a:schemeClr val="hlink"/>
              </a:buClr>
              <a:buSzTx/>
              <a:buNone/>
            </a:pPr>
            <a:endParaRPr lang="en-US" dirty="0" smtClean="0"/>
          </a:p>
          <a:p>
            <a:pPr lvl="1">
              <a:spcBef>
                <a:spcPts val="563"/>
              </a:spcBef>
              <a:buSzPct val="111000"/>
              <a:buBlip>
                <a:blip r:embed="rId4"/>
              </a:buBlip>
            </a:pPr>
            <a:r>
              <a:rPr lang="en-US" dirty="0" smtClean="0"/>
              <a:t>Faculty meeting or </a:t>
            </a:r>
            <a:r>
              <a:rPr lang="en-US" dirty="0" err="1">
                <a:solidFill>
                  <a:srgbClr val="FFFFFF"/>
                </a:solidFill>
                <a:hlinkClick r:id="rId5"/>
              </a:rPr>
              <a:t>inservice</a:t>
            </a:r>
            <a:endParaRPr lang="en-US" dirty="0">
              <a:solidFill>
                <a:srgbClr val="FFFFFF"/>
              </a:solidFill>
              <a:hlinkClick r:id="rId5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267200"/>
            <a:ext cx="1638300" cy="21717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New faculty orientation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District new teacher orientation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New arrivals email to teachers.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for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Brownies &amp; Books</a:t>
            </a:r>
          </a:p>
          <a:p>
            <a:r>
              <a:rPr lang="en-US" dirty="0" smtClean="0"/>
              <a:t>Veteran’s Day Event</a:t>
            </a:r>
          </a:p>
          <a:p>
            <a:r>
              <a:rPr lang="en-US" dirty="0" smtClean="0"/>
              <a:t>Author events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31" y="3315270"/>
            <a:ext cx="21336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http://www.freeenterprise.com/wp-content/uploads/2010/11/Veterans-Day-2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328" y="1371600"/>
            <a:ext cx="27432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6705600" y="60198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Christine Hunsaker</a:t>
            </a:r>
          </a:p>
          <a:p>
            <a:pPr algn="ctr"/>
            <a:r>
              <a:rPr lang="en-US" dirty="0" smtClean="0"/>
              <a:t>Roy High</a:t>
            </a:r>
            <a:endParaRPr lang="en-US" dirty="0"/>
          </a:p>
        </p:txBody>
      </p:sp>
      <p:pic>
        <p:nvPicPr>
          <p:cNvPr id="3076" name="Picture 4" descr="http://spartanexperience.files.wordpress.com/2010/11/veterans-da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197441"/>
            <a:ext cx="2667000" cy="238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C:\Users\jchristensen\Documents\JOANNEdesk\uelma 2009\ppt 0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56" r="11792"/>
          <a:stretch/>
        </p:blipFill>
        <p:spPr bwMode="auto">
          <a:xfrm>
            <a:off x="457200" y="3952713"/>
            <a:ext cx="2438400" cy="2743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01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Faculty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33900"/>
          </a:xfrm>
        </p:spPr>
        <p:txBody>
          <a:bodyPr/>
          <a:lstStyle/>
          <a:p>
            <a:r>
              <a:rPr lang="en-US" dirty="0" smtClean="0"/>
              <a:t>Mike Goodman</a:t>
            </a:r>
          </a:p>
          <a:p>
            <a:r>
              <a:rPr lang="en-US" dirty="0" smtClean="0"/>
              <a:t>Book(</a:t>
            </a:r>
            <a:r>
              <a:rPr lang="en-US" dirty="0" err="1" smtClean="0"/>
              <a:t>ies</a:t>
            </a:r>
            <a:r>
              <a:rPr lang="en-US" dirty="0" smtClean="0"/>
              <a:t> ) and Cookies </a:t>
            </a:r>
          </a:p>
          <a:p>
            <a:r>
              <a:rPr lang="en-US" dirty="0" smtClean="0"/>
              <a:t>FAB (Andrea </a:t>
            </a:r>
            <a:r>
              <a:rPr lang="en-US" dirty="0" err="1" smtClean="0"/>
              <a:t>Woodring</a:t>
            </a:r>
            <a:r>
              <a:rPr lang="en-US" dirty="0" smtClean="0"/>
              <a:t>)  ($75)</a:t>
            </a:r>
          </a:p>
          <a:p>
            <a:pPr lvl="1"/>
            <a:r>
              <a:rPr lang="en-US" dirty="0" smtClean="0"/>
              <a:t>Chili, Nacho Cheese, &amp; Dessert from Costco</a:t>
            </a:r>
          </a:p>
          <a:p>
            <a:pPr lvl="1"/>
            <a:r>
              <a:rPr lang="en-US" dirty="0" smtClean="0"/>
              <a:t>Close library during lunch</a:t>
            </a:r>
          </a:p>
          <a:p>
            <a:pPr lvl="1"/>
            <a:r>
              <a:rPr lang="en-US" dirty="0" smtClean="0"/>
              <a:t>Leftovers for kids-books &amp; desserts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34" t="19688" r="70970" b="42461"/>
          <a:stretch/>
        </p:blipFill>
        <p:spPr bwMode="auto">
          <a:xfrm flipH="1">
            <a:off x="6781800" y="3994048"/>
            <a:ext cx="1669192" cy="1900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53200" y="6042034"/>
            <a:ext cx="2126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Andrea </a:t>
            </a:r>
            <a:r>
              <a:rPr lang="en-US" dirty="0" err="1" smtClean="0"/>
              <a:t>Woodring</a:t>
            </a:r>
            <a:endParaRPr lang="en-US" dirty="0" smtClean="0"/>
          </a:p>
          <a:p>
            <a:pPr algn="ctr"/>
            <a:r>
              <a:rPr lang="en-US" dirty="0" smtClean="0"/>
              <a:t>Bonneville High</a:t>
            </a:r>
            <a:endParaRPr lang="en-US" dirty="0"/>
          </a:p>
        </p:txBody>
      </p:sp>
      <p:pic>
        <p:nvPicPr>
          <p:cNvPr id="6" name="Picture 5" descr="MIke Goodm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1447800"/>
            <a:ext cx="1812175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724400" y="33528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Mike Goodman</a:t>
            </a:r>
          </a:p>
          <a:p>
            <a:r>
              <a:rPr lang="en-US" dirty="0" smtClean="0"/>
              <a:t>Mt. Jordan Middle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Leadership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86300"/>
          </a:xfrm>
        </p:spPr>
        <p:txBody>
          <a:bodyPr/>
          <a:lstStyle/>
          <a:p>
            <a:r>
              <a:rPr lang="en-US" dirty="0" smtClean="0"/>
              <a:t>School Community Council</a:t>
            </a:r>
          </a:p>
          <a:p>
            <a:r>
              <a:rPr lang="en-US" dirty="0" smtClean="0"/>
              <a:t>Land Trust Committee</a:t>
            </a:r>
          </a:p>
          <a:p>
            <a:r>
              <a:rPr lang="en-US" dirty="0" smtClean="0"/>
              <a:t>Technology Committee</a:t>
            </a:r>
          </a:p>
          <a:p>
            <a:r>
              <a:rPr lang="en-US" dirty="0" smtClean="0"/>
              <a:t>Library Committees</a:t>
            </a:r>
          </a:p>
          <a:p>
            <a:r>
              <a:rPr lang="en-US" dirty="0" smtClean="0">
                <a:hlinkClick r:id="rId2"/>
              </a:rPr>
              <a:t>Community Outreach</a:t>
            </a:r>
            <a:r>
              <a:rPr lang="en-US" dirty="0" smtClean="0"/>
              <a:t>             </a:t>
            </a:r>
            <a:endParaRPr lang="en-US" dirty="0"/>
          </a:p>
        </p:txBody>
      </p:sp>
      <p:pic>
        <p:nvPicPr>
          <p:cNvPr id="5" name="Picture 4" descr="Laur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2514600"/>
            <a:ext cx="2343150" cy="2343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/>
          <p:nvPr/>
        </p:nvPicPr>
        <p:blipFill>
          <a:blip r:embed="rId4" cstate="print"/>
          <a:srcRect t="19485" r="-115" b="10110"/>
          <a:stretch>
            <a:fillRect/>
          </a:stretch>
        </p:blipFill>
        <p:spPr bwMode="auto">
          <a:xfrm>
            <a:off x="533400" y="4572000"/>
            <a:ext cx="49530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91200" y="4953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Laurel Harris,</a:t>
            </a:r>
          </a:p>
          <a:p>
            <a:pPr algn="ctr"/>
            <a:r>
              <a:rPr lang="en-US" dirty="0" smtClean="0"/>
              <a:t>Jordan High,</a:t>
            </a:r>
          </a:p>
          <a:p>
            <a:pPr algn="ctr"/>
            <a:r>
              <a:rPr lang="en-US" dirty="0" smtClean="0"/>
              <a:t>UELMA Librarian of 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Library Itself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76700"/>
          </a:xfrm>
        </p:spPr>
        <p:txBody>
          <a:bodyPr/>
          <a:lstStyle/>
          <a:p>
            <a:r>
              <a:rPr lang="en-US" dirty="0" smtClean="0"/>
              <a:t>Warm and friendly staff</a:t>
            </a:r>
          </a:p>
          <a:p>
            <a:r>
              <a:rPr lang="en-US" dirty="0" smtClean="0"/>
              <a:t>Comfortable furniture</a:t>
            </a:r>
          </a:p>
          <a:p>
            <a:r>
              <a:rPr lang="en-US" dirty="0" smtClean="0"/>
              <a:t>Welcoming atmosphere</a:t>
            </a:r>
          </a:p>
          <a:p>
            <a:r>
              <a:rPr lang="en-US" dirty="0" smtClean="0"/>
              <a:t>Electronic picture frame</a:t>
            </a:r>
          </a:p>
          <a:p>
            <a:r>
              <a:rPr lang="en-US" dirty="0" smtClean="0"/>
              <a:t>Reading quotes</a:t>
            </a:r>
            <a:endParaRPr lang="en-US" dirty="0"/>
          </a:p>
        </p:txBody>
      </p:sp>
      <p:pic>
        <p:nvPicPr>
          <p:cNvPr id="4" name="Picture 3" descr="Library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572000"/>
            <a:ext cx="2667000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752600"/>
            <a:ext cx="2590800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4533900"/>
          </a:xfrm>
        </p:spPr>
        <p:txBody>
          <a:bodyPr/>
          <a:lstStyle/>
          <a:p>
            <a:r>
              <a:rPr lang="en-US" dirty="0" smtClean="0"/>
              <a:t>“Veteran’s Day.” &lt;</a:t>
            </a:r>
            <a:r>
              <a:rPr lang="en-US" dirty="0" smtClean="0">
                <a:effectLst/>
              </a:rPr>
              <a:t>freeenterprise.com&gt;</a:t>
            </a:r>
          </a:p>
          <a:p>
            <a:r>
              <a:rPr lang="en-US" dirty="0">
                <a:effectLst/>
              </a:rPr>
              <a:t>“Veteran’s Day.” </a:t>
            </a:r>
            <a:r>
              <a:rPr lang="en-US" dirty="0" smtClean="0">
                <a:effectLst/>
              </a:rPr>
              <a:t>        	&lt;spartanexperience.wordpress.com&gt;</a:t>
            </a:r>
          </a:p>
          <a:p>
            <a:r>
              <a:rPr lang="en-US" dirty="0" smtClean="0">
                <a:effectLst/>
              </a:rPr>
              <a:t>“Mt. Jordan Jr. High.” &lt;sites.google.com/    site/</a:t>
            </a:r>
            <a:r>
              <a:rPr lang="en-US" dirty="0" err="1" smtClean="0">
                <a:effectLst/>
              </a:rPr>
              <a:t>mtjordanmemoryproject</a:t>
            </a:r>
            <a:r>
              <a:rPr lang="en-US" dirty="0" smtClean="0">
                <a:effectLst/>
              </a:rPr>
              <a:t>/home</a:t>
            </a:r>
          </a:p>
          <a:p>
            <a:r>
              <a:rPr lang="en-US" dirty="0" smtClean="0">
                <a:effectLst/>
              </a:rPr>
              <a:t>“Real Men Read.”  &lt;itsallaboutbooks.net&gt;</a:t>
            </a:r>
            <a:br>
              <a:rPr lang="en-US" dirty="0" smtClean="0">
                <a:effectLst/>
              </a:rPr>
            </a:br>
            <a:endParaRPr lang="en-US" dirty="0" smtClean="0"/>
          </a:p>
          <a:p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9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Moving to 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/>
          <a:lstStyle/>
          <a:p>
            <a:r>
              <a:rPr lang="en-US" dirty="0" smtClean="0"/>
              <a:t>Do we have enough carts for LCDs?</a:t>
            </a:r>
          </a:p>
          <a:p>
            <a:r>
              <a:rPr lang="en-US" dirty="0" smtClean="0"/>
              <a:t>Do we have enough DVD/VCR players?</a:t>
            </a:r>
          </a:p>
          <a:p>
            <a:r>
              <a:rPr lang="en-US" dirty="0" smtClean="0"/>
              <a:t>Which books should we take?</a:t>
            </a:r>
          </a:p>
          <a:p>
            <a:r>
              <a:rPr lang="en-US" dirty="0" smtClean="0"/>
              <a:t>Will the computers fit in the space?</a:t>
            </a:r>
          </a:p>
          <a:p>
            <a:r>
              <a:rPr lang="en-US" dirty="0" smtClean="0"/>
              <a:t>Can the students at Butler use the CH library?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r">
              <a:buNone/>
            </a:pPr>
            <a:r>
              <a:rPr lang="en-US" sz="1400" b="1" dirty="0" smtClean="0">
                <a:hlinkClick r:id="rId3" action="ppaction://hlinksldjump"/>
              </a:rPr>
              <a:t>Back</a:t>
            </a:r>
            <a:endParaRPr lang="en-US" sz="14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t="10759" r="476"/>
          <a:stretch>
            <a:fillRect/>
          </a:stretch>
        </p:blipFill>
        <p:spPr bwMode="auto">
          <a:xfrm>
            <a:off x="3200400" y="4876800"/>
            <a:ext cx="2447925" cy="1651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Department 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Develop </a:t>
            </a:r>
            <a:r>
              <a:rPr lang="en-US" dirty="0">
                <a:solidFill>
                  <a:srgbClr val="FFFFFF"/>
                </a:solidFill>
                <a:hlinkClick r:id="rId3"/>
              </a:rPr>
              <a:t>collaborative lessons</a:t>
            </a:r>
          </a:p>
          <a:p>
            <a:r>
              <a:rPr lang="en-US" dirty="0">
                <a:solidFill>
                  <a:srgbClr val="FFFFFF"/>
                </a:solidFill>
              </a:rPr>
              <a:t>Show books and provide </a:t>
            </a:r>
            <a:r>
              <a:rPr lang="en-US" dirty="0">
                <a:solidFill>
                  <a:srgbClr val="FFFFFF"/>
                </a:solidFill>
                <a:hlinkClick r:id="rId4"/>
              </a:rPr>
              <a:t>book lists</a:t>
            </a:r>
          </a:p>
          <a:p>
            <a:r>
              <a:rPr lang="en-US" dirty="0">
                <a:solidFill>
                  <a:srgbClr val="FFFFFF"/>
                </a:solidFill>
                <a:hlinkClick r:id="rId5"/>
              </a:rPr>
              <a:t>Scheduling</a:t>
            </a:r>
          </a:p>
          <a:p>
            <a:r>
              <a:rPr lang="en-US" dirty="0" smtClean="0">
                <a:solidFill>
                  <a:srgbClr val="FFFFFF"/>
                </a:solidFill>
                <a:hlinkClick r:id="rId6"/>
              </a:rPr>
              <a:t>In-service</a:t>
            </a:r>
            <a:endParaRPr lang="en-US" dirty="0" smtClean="0">
              <a:solidFill>
                <a:srgbClr val="FFFFFF"/>
              </a:solidFill>
              <a:hlinkClick r:id="rId7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3" y="3962400"/>
            <a:ext cx="5407025" cy="2498725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 carts to room</a:t>
            </a:r>
          </a:p>
          <a:p>
            <a:r>
              <a:rPr lang="en-US" dirty="0" smtClean="0"/>
              <a:t>Sharing ideas—content, technology</a:t>
            </a:r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 smtClean="0"/>
              <a:t>Help for </a:t>
            </a:r>
            <a:r>
              <a:rPr lang="en-US" dirty="0">
                <a:solidFill>
                  <a:srgbClr val="FFFFFF"/>
                </a:solidFill>
                <a:hlinkClick r:id="rId4"/>
              </a:rPr>
              <a:t>substitutes</a:t>
            </a:r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 smtClean="0"/>
              <a:t>Aid with the new </a:t>
            </a:r>
            <a:r>
              <a:rPr lang="en-US" dirty="0">
                <a:solidFill>
                  <a:srgbClr val="FFFFFF"/>
                </a:solidFill>
                <a:hlinkClick r:id="rId5"/>
              </a:rPr>
              <a:t>Common Core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962400"/>
            <a:ext cx="1943100" cy="25908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056" t="28000" r="13068" b="12000"/>
          <a:stretch>
            <a:fillRect/>
          </a:stretch>
        </p:blipFill>
        <p:spPr bwMode="auto">
          <a:xfrm>
            <a:off x="838200" y="4419600"/>
            <a:ext cx="501904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Requests</a:t>
            </a:r>
            <a:endParaRPr lang="en-US" dirty="0">
              <a:hlinkClick r:id="rId2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3"/>
              </a:rPr>
              <a:t>Book Orders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695" y="2438400"/>
            <a:ext cx="1437105" cy="19050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1447800" cy="1919177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725" t="12440" r="25060" b="8671"/>
          <a:stretch/>
        </p:blipFill>
        <p:spPr>
          <a:xfrm>
            <a:off x="4724400" y="4343400"/>
            <a:ext cx="1763486" cy="2164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143" t="5714" r="36042" b="32889"/>
          <a:stretch/>
        </p:blipFill>
        <p:spPr>
          <a:xfrm>
            <a:off x="6858000" y="2514600"/>
            <a:ext cx="1704352" cy="2075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200" y="4977854"/>
            <a:ext cx="2209800" cy="1575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826" y="228600"/>
            <a:ext cx="8229600" cy="1143000"/>
          </a:xfrm>
        </p:spPr>
        <p:txBody>
          <a:bodyPr/>
          <a:lstStyle/>
          <a:p>
            <a:r>
              <a:rPr lang="en-US" dirty="0"/>
              <a:t>Meeting With Principal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  <a:hlinkClick r:id="rId4"/>
              </a:rPr>
              <a:t>Program—overview of curriculum taught</a:t>
            </a:r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</a:rPr>
              <a:t>Budget—needs, how spent</a:t>
            </a:r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</a:rPr>
              <a:t>Alert—</a:t>
            </a:r>
            <a:r>
              <a:rPr lang="en-US" dirty="0">
                <a:solidFill>
                  <a:srgbClr val="FFFFFF"/>
                </a:solidFill>
                <a:hlinkClick r:id="rId5"/>
              </a:rPr>
              <a:t>special activities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6" action="ppaction://hlinksldjump"/>
              </a:rPr>
              <a:t>problems</a:t>
            </a:r>
            <a:endParaRPr lang="en-US" dirty="0">
              <a:solidFill>
                <a:srgbClr val="FFFFFF"/>
              </a:solidFill>
              <a:hlinkClick r:id="rId7"/>
            </a:endParaRPr>
          </a:p>
          <a:p>
            <a:pPr>
              <a:spcBef>
                <a:spcPts val="638"/>
              </a:spcBef>
              <a:buSzPct val="111000"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</a:rPr>
              <a:t>Planning—long term goals</a:t>
            </a:r>
          </a:p>
          <a:p>
            <a:pPr>
              <a:spcBef>
                <a:spcPts val="638"/>
              </a:spcBef>
              <a:buClrTx/>
              <a:buNone/>
            </a:pPr>
            <a:endParaRPr lang="en-US" dirty="0">
              <a:solidFill>
                <a:srgbClr val="FFFFFF"/>
              </a:solidFill>
            </a:endParaRPr>
          </a:p>
          <a:p>
            <a:pPr>
              <a:spcBef>
                <a:spcPts val="638"/>
              </a:spcBef>
              <a:buClrTx/>
              <a:buNone/>
            </a:pPr>
            <a:r>
              <a:rPr lang="en-US" dirty="0">
                <a:solidFill>
                  <a:srgbClr val="FFFFFF"/>
                </a:solidFill>
              </a:rPr>
              <a:t>“Bring the principal on board </a:t>
            </a:r>
          </a:p>
          <a:p>
            <a:pPr>
              <a:spcBef>
                <a:spcPts val="638"/>
              </a:spcBef>
              <a:buClrTx/>
              <a:buNone/>
            </a:pPr>
            <a:r>
              <a:rPr lang="en-US" dirty="0">
                <a:solidFill>
                  <a:srgbClr val="FFFFFF"/>
                </a:solidFill>
              </a:rPr>
              <a:t>early and win support.”</a:t>
            </a:r>
          </a:p>
          <a:p>
            <a:pPr>
              <a:spcBef>
                <a:spcPts val="638"/>
              </a:spcBef>
              <a:buClrTx/>
              <a:buNone/>
            </a:pPr>
            <a:r>
              <a:rPr lang="en-US" sz="1600" dirty="0">
                <a:solidFill>
                  <a:srgbClr val="FFFFFF"/>
                </a:solidFill>
              </a:rPr>
              <a:t>(Adapted from an E-mail from </a:t>
            </a:r>
          </a:p>
          <a:p>
            <a:pPr>
              <a:spcBef>
                <a:spcPts val="638"/>
              </a:spcBef>
              <a:buClrTx/>
              <a:buNone/>
            </a:pPr>
            <a:r>
              <a:rPr lang="en-US" sz="1600" dirty="0" err="1">
                <a:solidFill>
                  <a:srgbClr val="FFFFFF"/>
                </a:solidFill>
              </a:rPr>
              <a:t>Sharyl</a:t>
            </a:r>
            <a:r>
              <a:rPr lang="en-US" sz="1600" dirty="0">
                <a:solidFill>
                  <a:srgbClr val="FFFFFF"/>
                </a:solidFill>
              </a:rPr>
              <a:t> Smith, March 15, 2011) </a:t>
            </a:r>
          </a:p>
          <a:p>
            <a:pPr>
              <a:spcBef>
                <a:spcPts val="638"/>
              </a:spcBef>
              <a:buClrTx/>
              <a:buNone/>
            </a:pPr>
            <a:endParaRPr lang="en-US" sz="1600" dirty="0">
              <a:solidFill>
                <a:srgbClr val="FFFFFF"/>
              </a:solidFill>
            </a:endParaRPr>
          </a:p>
          <a:p>
            <a:pPr algn="ctr">
              <a:spcBef>
                <a:spcPts val="638"/>
              </a:spcBef>
              <a:buClrTx/>
              <a:buNone/>
            </a:pPr>
            <a:endParaRPr lang="en-US" sz="1600" dirty="0">
              <a:solidFill>
                <a:srgbClr val="FFFFFF"/>
              </a:solidFill>
            </a:endParaRPr>
          </a:p>
          <a:p>
            <a:pPr>
              <a:spcBef>
                <a:spcPts val="638"/>
              </a:spcBef>
              <a:buClrTx/>
              <a:buNone/>
            </a:pPr>
            <a:endParaRPr lang="en-US" sz="16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 smtClean="0">
              <a:effectLst/>
            </a:endParaRPr>
          </a:p>
          <a:p>
            <a:pPr marL="0" indent="0">
              <a:buNone/>
            </a:pP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56" t="3888" r="31178" b="1794"/>
          <a:stretch/>
        </p:blipFill>
        <p:spPr>
          <a:xfrm flipH="1">
            <a:off x="7315199" y="3191486"/>
            <a:ext cx="1416387" cy="3289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6647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Bulletin Boards &amp; Displays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3557847" cy="2668385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7" y="1295400"/>
            <a:ext cx="1828800" cy="24384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14800"/>
            <a:ext cx="3216275" cy="2411413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52073"/>
            <a:ext cx="1657350" cy="2209800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Fairs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Teacher “Wish Lists”</a:t>
            </a:r>
          </a:p>
          <a:p>
            <a:r>
              <a:rPr lang="en-US" dirty="0">
                <a:solidFill>
                  <a:srgbClr val="FFFFFF"/>
                </a:solidFill>
              </a:rPr>
              <a:t>Book fair book talks</a:t>
            </a:r>
          </a:p>
          <a:p>
            <a:r>
              <a:rPr lang="en-US" dirty="0">
                <a:solidFill>
                  <a:srgbClr val="FFFFFF"/>
                </a:solidFill>
              </a:rPr>
              <a:t>Activities to bring in shoppers</a:t>
            </a:r>
          </a:p>
          <a:p>
            <a:r>
              <a:rPr lang="en-US" dirty="0" smtClean="0"/>
              <a:t>Thank you gifts</a:t>
            </a:r>
          </a:p>
          <a:p>
            <a:r>
              <a:rPr lang="en-US" dirty="0" smtClean="0"/>
              <a:t>Showing New Books to Teachers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724400"/>
            <a:ext cx="5349875" cy="1798638"/>
          </a:xfrm>
          <a:prstGeom prst="rect">
            <a:avLst/>
          </a:prstGeom>
          <a:solidFill>
            <a:srgbClr val="EDEDED"/>
          </a:solidFill>
          <a:ln w="8892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Talks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534400" cy="4686300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Reading classes, by genre</a:t>
            </a:r>
          </a:p>
          <a:p>
            <a:r>
              <a:rPr lang="en-US" dirty="0">
                <a:solidFill>
                  <a:srgbClr val="FFFFFF"/>
                </a:solidFill>
              </a:rPr>
              <a:t>Social studies—historical fiction, </a:t>
            </a:r>
            <a:r>
              <a:rPr lang="en-US" dirty="0" smtClean="0">
                <a:solidFill>
                  <a:srgbClr val="FFFFFF"/>
                </a:solidFill>
              </a:rPr>
              <a:t>multi-cultural</a:t>
            </a:r>
          </a:p>
          <a:p>
            <a:r>
              <a:rPr lang="en-US" dirty="0" smtClean="0">
                <a:hlinkClick r:id="rId2"/>
              </a:rPr>
              <a:t>Book Recommendations </a:t>
            </a:r>
            <a:r>
              <a:rPr lang="en-US" dirty="0" smtClean="0"/>
              <a:t>and </a:t>
            </a:r>
            <a:r>
              <a:rPr lang="en-US" dirty="0" smtClean="0">
                <a:hlinkClick r:id="rId3"/>
              </a:rPr>
              <a:t>Reading Blog 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“Speed dating with books</a:t>
            </a:r>
            <a:r>
              <a:rPr lang="en-US" dirty="0" smtClean="0">
                <a:solidFill>
                  <a:srgbClr val="FFFFFF"/>
                </a:solidFill>
              </a:rPr>
              <a:t>”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PowerPoints</a:t>
            </a:r>
            <a:r>
              <a:rPr lang="en-US" dirty="0" smtClean="0">
                <a:solidFill>
                  <a:srgbClr val="FFFFFF"/>
                </a:solidFill>
              </a:rPr>
              <a:t> with book trailers</a:t>
            </a:r>
            <a:endParaRPr lang="en-US" dirty="0">
              <a:solidFill>
                <a:srgbClr val="FFFFFF"/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 cstate="print"/>
          <a:srcRect l="23805" t="34559" r="26984" b="38039"/>
          <a:stretch>
            <a:fillRect/>
          </a:stretch>
        </p:blipFill>
        <p:spPr bwMode="auto">
          <a:xfrm>
            <a:off x="2590800" y="5105400"/>
            <a:ext cx="4495800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Dots design template">
  <a:themeElements>
    <a:clrScheme name="Office Theme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 design template</Template>
  <TotalTime>1393</TotalTime>
  <Words>804</Words>
  <Application>Microsoft Office PowerPoint</Application>
  <PresentationFormat>On-screen Show (4:3)</PresentationFormat>
  <Paragraphs>205</Paragraphs>
  <Slides>29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Digital Dots design template</vt:lpstr>
      <vt:lpstr>Is Your School Library a Pebble or a Boulder? </vt:lpstr>
      <vt:lpstr>Thoughts</vt:lpstr>
      <vt:lpstr>Department Meetings</vt:lpstr>
      <vt:lpstr>Collaboration</vt:lpstr>
      <vt:lpstr>Collaboration</vt:lpstr>
      <vt:lpstr>Meeting With Principal</vt:lpstr>
      <vt:lpstr>Bulletin Boards &amp; Displays</vt:lpstr>
      <vt:lpstr>Book Fairs</vt:lpstr>
      <vt:lpstr>Book Talks</vt:lpstr>
      <vt:lpstr>Bookmarks</vt:lpstr>
      <vt:lpstr>Real Men Read Bonneville High</vt:lpstr>
      <vt:lpstr>Book Clubs</vt:lpstr>
      <vt:lpstr>Newsletter Articles</vt:lpstr>
      <vt:lpstr>Multimedia Presentations</vt:lpstr>
      <vt:lpstr>School Website</vt:lpstr>
      <vt:lpstr>School TV &amp; Newspaper</vt:lpstr>
      <vt:lpstr>Social Media</vt:lpstr>
      <vt:lpstr>School Announcements from Your Phone</vt:lpstr>
      <vt:lpstr>Club Rush Week</vt:lpstr>
      <vt:lpstr>Email and Letters to Parents</vt:lpstr>
      <vt:lpstr>Letters</vt:lpstr>
      <vt:lpstr>Teaching &amp; Sharing  Technology Skills</vt:lpstr>
      <vt:lpstr>Teachers</vt:lpstr>
      <vt:lpstr>Events for Students</vt:lpstr>
      <vt:lpstr>Faculty Events</vt:lpstr>
      <vt:lpstr> Leadership </vt:lpstr>
      <vt:lpstr>Library Itself</vt:lpstr>
      <vt:lpstr>Images</vt:lpstr>
      <vt:lpstr>Problems Moving to CH</vt:lpstr>
    </vt:vector>
  </TitlesOfParts>
  <Company>Weber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Your School Library a Pebble or a Boulder?</dc:title>
  <dc:creator>jchristensen</dc:creator>
  <cp:lastModifiedBy>Marianne</cp:lastModifiedBy>
  <cp:revision>353</cp:revision>
  <cp:lastPrinted>1601-01-01T00:00:00Z</cp:lastPrinted>
  <dcterms:created xsi:type="dcterms:W3CDTF">2011-03-14T15:15:10Z</dcterms:created>
  <dcterms:modified xsi:type="dcterms:W3CDTF">2011-03-27T01:34:30Z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TC102037671033</vt:lpwstr>
  </property>
</Properties>
</file>